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91" r:id="rId6"/>
    <p:sldId id="27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200"/>
    <a:srgbClr val="C9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Torriani" userId="a4c40775-43ef-4c5e-9b93-24c270b4aa0e" providerId="ADAL" clId="{63306B7E-CC1F-4D09-967A-E03B6D1F2B18}"/>
    <pc:docChg chg="custSel modSld">
      <pc:chgData name="Francesco Torriani" userId="a4c40775-43ef-4c5e-9b93-24c270b4aa0e" providerId="ADAL" clId="{63306B7E-CC1F-4D09-967A-E03B6D1F2B18}" dt="2024-09-13T11:40:03.588" v="68" actId="122"/>
      <pc:docMkLst>
        <pc:docMk/>
      </pc:docMkLst>
      <pc:sldChg chg="modSp mod">
        <pc:chgData name="Francesco Torriani" userId="a4c40775-43ef-4c5e-9b93-24c270b4aa0e" providerId="ADAL" clId="{63306B7E-CC1F-4D09-967A-E03B6D1F2B18}" dt="2024-09-13T11:40:03.588" v="68" actId="122"/>
        <pc:sldMkLst>
          <pc:docMk/>
          <pc:sldMk cId="3545895989" sldId="256"/>
        </pc:sldMkLst>
        <pc:spChg chg="mod">
          <ac:chgData name="Francesco Torriani" userId="a4c40775-43ef-4c5e-9b93-24c270b4aa0e" providerId="ADAL" clId="{63306B7E-CC1F-4D09-967A-E03B6D1F2B18}" dt="2024-09-13T11:39:29.590" v="65" actId="113"/>
          <ac:spMkLst>
            <pc:docMk/>
            <pc:sldMk cId="3545895989" sldId="256"/>
            <ac:spMk id="7" creationId="{DB1E626B-4B4F-349F-5036-01DE316B776B}"/>
          </ac:spMkLst>
        </pc:spChg>
        <pc:spChg chg="mod">
          <ac:chgData name="Francesco Torriani" userId="a4c40775-43ef-4c5e-9b93-24c270b4aa0e" providerId="ADAL" clId="{63306B7E-CC1F-4D09-967A-E03B6D1F2B18}" dt="2024-09-13T11:40:03.588" v="68" actId="122"/>
          <ac:spMkLst>
            <pc:docMk/>
            <pc:sldMk cId="3545895989" sldId="256"/>
            <ac:spMk id="8" creationId="{B89BC0C6-A3A1-9BF9-062E-BA55BECC35E8}"/>
          </ac:spMkLst>
        </pc:spChg>
      </pc:sldChg>
    </pc:docChg>
  </pc:docChgLst>
  <pc:docChgLst>
    <pc:chgData name="Francesco Torriani" userId="a4c40775-43ef-4c5e-9b93-24c270b4aa0e" providerId="ADAL" clId="{0690B54F-C767-4E86-BC77-17252590D4B8}"/>
    <pc:docChg chg="undo custSel delSld modSld">
      <pc:chgData name="Francesco Torriani" userId="a4c40775-43ef-4c5e-9b93-24c270b4aa0e" providerId="ADAL" clId="{0690B54F-C767-4E86-BC77-17252590D4B8}" dt="2024-05-07T05:59:25.764" v="165" actId="13926"/>
      <pc:docMkLst>
        <pc:docMk/>
      </pc:docMkLst>
      <pc:sldChg chg="modSp mod">
        <pc:chgData name="Francesco Torriani" userId="a4c40775-43ef-4c5e-9b93-24c270b4aa0e" providerId="ADAL" clId="{0690B54F-C767-4E86-BC77-17252590D4B8}" dt="2024-05-03T15:15:11.101" v="45" actId="6549"/>
        <pc:sldMkLst>
          <pc:docMk/>
          <pc:sldMk cId="3545895989" sldId="256"/>
        </pc:sldMkLst>
        <pc:spChg chg="mod">
          <ac:chgData name="Francesco Torriani" userId="a4c40775-43ef-4c5e-9b93-24c270b4aa0e" providerId="ADAL" clId="{0690B54F-C767-4E86-BC77-17252590D4B8}" dt="2024-05-03T15:15:11.101" v="45" actId="6549"/>
          <ac:spMkLst>
            <pc:docMk/>
            <pc:sldMk cId="3545895989" sldId="256"/>
            <ac:spMk id="8" creationId="{B89BC0C6-A3A1-9BF9-062E-BA55BECC35E8}"/>
          </ac:spMkLst>
        </pc:spChg>
      </pc:sldChg>
      <pc:sldChg chg="del">
        <pc:chgData name="Francesco Torriani" userId="a4c40775-43ef-4c5e-9b93-24c270b4aa0e" providerId="ADAL" clId="{0690B54F-C767-4E86-BC77-17252590D4B8}" dt="2024-05-03T15:11:42.068" v="33" actId="2696"/>
        <pc:sldMkLst>
          <pc:docMk/>
          <pc:sldMk cId="3914455195" sldId="276"/>
        </pc:sldMkLst>
      </pc:sldChg>
      <pc:sldChg chg="del">
        <pc:chgData name="Francesco Torriani" userId="a4c40775-43ef-4c5e-9b93-24c270b4aa0e" providerId="ADAL" clId="{0690B54F-C767-4E86-BC77-17252590D4B8}" dt="2024-05-03T15:11:49.867" v="36" actId="2696"/>
        <pc:sldMkLst>
          <pc:docMk/>
          <pc:sldMk cId="208193822" sldId="282"/>
        </pc:sldMkLst>
      </pc:sldChg>
      <pc:sldChg chg="del">
        <pc:chgData name="Francesco Torriani" userId="a4c40775-43ef-4c5e-9b93-24c270b4aa0e" providerId="ADAL" clId="{0690B54F-C767-4E86-BC77-17252590D4B8}" dt="2024-05-03T15:11:45.171" v="34" actId="2696"/>
        <pc:sldMkLst>
          <pc:docMk/>
          <pc:sldMk cId="347528579" sldId="283"/>
        </pc:sldMkLst>
      </pc:sldChg>
      <pc:sldChg chg="modSp mod">
        <pc:chgData name="Francesco Torriani" userId="a4c40775-43ef-4c5e-9b93-24c270b4aa0e" providerId="ADAL" clId="{0690B54F-C767-4E86-BC77-17252590D4B8}" dt="2024-05-07T05:52:00.544" v="164" actId="13926"/>
        <pc:sldMkLst>
          <pc:docMk/>
          <pc:sldMk cId="1919591465" sldId="285"/>
        </pc:sldMkLst>
        <pc:spChg chg="mod">
          <ac:chgData name="Francesco Torriani" userId="a4c40775-43ef-4c5e-9b93-24c270b4aa0e" providerId="ADAL" clId="{0690B54F-C767-4E86-BC77-17252590D4B8}" dt="2024-05-07T05:52:00.544" v="164" actId="13926"/>
          <ac:spMkLst>
            <pc:docMk/>
            <pc:sldMk cId="1919591465" sldId="285"/>
            <ac:spMk id="15" creationId="{4763B0DB-5767-9427-A6EA-58A9765109FC}"/>
          </ac:spMkLst>
        </pc:spChg>
      </pc:sldChg>
      <pc:sldChg chg="modSp mod">
        <pc:chgData name="Francesco Torriani" userId="a4c40775-43ef-4c5e-9b93-24c270b4aa0e" providerId="ADAL" clId="{0690B54F-C767-4E86-BC77-17252590D4B8}" dt="2024-05-07T05:59:25.764" v="165" actId="13926"/>
        <pc:sldMkLst>
          <pc:docMk/>
          <pc:sldMk cId="3400112125" sldId="286"/>
        </pc:sldMkLst>
        <pc:spChg chg="mod">
          <ac:chgData name="Francesco Torriani" userId="a4c40775-43ef-4c5e-9b93-24c270b4aa0e" providerId="ADAL" clId="{0690B54F-C767-4E86-BC77-17252590D4B8}" dt="2024-05-07T05:59:25.764" v="165" actId="13926"/>
          <ac:spMkLst>
            <pc:docMk/>
            <pc:sldMk cId="3400112125" sldId="286"/>
            <ac:spMk id="10" creationId="{F7C1102E-FD9E-60F1-779C-3AE7A0C87970}"/>
          </ac:spMkLst>
        </pc:spChg>
      </pc:sldChg>
      <pc:sldChg chg="del">
        <pc:chgData name="Francesco Torriani" userId="a4c40775-43ef-4c5e-9b93-24c270b4aa0e" providerId="ADAL" clId="{0690B54F-C767-4E86-BC77-17252590D4B8}" dt="2024-05-03T15:11:47.097" v="35" actId="2696"/>
        <pc:sldMkLst>
          <pc:docMk/>
          <pc:sldMk cId="1568264039" sldId="288"/>
        </pc:sldMkLst>
      </pc:sldChg>
      <pc:sldChg chg="del">
        <pc:chgData name="Francesco Torriani" userId="a4c40775-43ef-4c5e-9b93-24c270b4aa0e" providerId="ADAL" clId="{0690B54F-C767-4E86-BC77-17252590D4B8}" dt="2024-05-03T15:11:53.290" v="37" actId="2696"/>
        <pc:sldMkLst>
          <pc:docMk/>
          <pc:sldMk cId="1326256417" sldId="289"/>
        </pc:sldMkLst>
      </pc:sldChg>
      <pc:sldChg chg="modSp mod">
        <pc:chgData name="Francesco Torriani" userId="a4c40775-43ef-4c5e-9b93-24c270b4aa0e" providerId="ADAL" clId="{0690B54F-C767-4E86-BC77-17252590D4B8}" dt="2024-05-03T15:16:25.120" v="163" actId="6549"/>
        <pc:sldMkLst>
          <pc:docMk/>
          <pc:sldMk cId="1668437382" sldId="291"/>
        </pc:sldMkLst>
        <pc:spChg chg="mod">
          <ac:chgData name="Francesco Torriani" userId="a4c40775-43ef-4c5e-9b93-24c270b4aa0e" providerId="ADAL" clId="{0690B54F-C767-4E86-BC77-17252590D4B8}" dt="2024-05-03T15:16:25.120" v="163" actId="6549"/>
          <ac:spMkLst>
            <pc:docMk/>
            <pc:sldMk cId="1668437382" sldId="291"/>
            <ac:spMk id="7" creationId="{4DFD7C17-A14E-313C-82EC-0B8DB280BC6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74FF4A-6052-53BA-C3B0-C5BC9BED6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D20AE79-C488-4848-8019-B674E1632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CD4E13-2BA5-A8F9-C164-35420211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977-A5BF-41D8-BB22-21E7E2DC33BA}" type="datetimeFigureOut">
              <a:rPr lang="it-IT" smtClean="0"/>
              <a:t>17/09/2024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2B6572-80DC-1428-A111-17F08A13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BE7313-9EF6-31E3-F87F-608CB7A2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C765-17D8-466A-A272-378E9E0D8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60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B3E395-BC33-6FC5-BC8F-9E92EAB9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4DFF4E-6E46-F547-B141-FDD00B9F9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5B829A-7064-AC24-6368-517EC5E0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977-A5BF-41D8-BB22-21E7E2DC33BA}" type="datetimeFigureOut">
              <a:rPr lang="it-IT" smtClean="0"/>
              <a:t>17/09/2024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AF0C53-D913-FBD2-E740-B0B8DB11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53E5F8-FDAA-20DB-9E03-2F257AAE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C765-17D8-466A-A272-378E9E0D8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32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83AC4D1-CDD2-37AD-218E-69EED926A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8571C41-8FEE-286A-5A96-DC541956C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09E2AE-142F-0D09-C9C7-05F5B8B96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977-A5BF-41D8-BB22-21E7E2DC33BA}" type="datetimeFigureOut">
              <a:rPr lang="it-IT" smtClean="0"/>
              <a:t>17/09/2024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77AC8E-007C-9477-BF4C-8226E715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8D9C42-648A-DBC4-5038-6A64C06C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C765-17D8-466A-A272-378E9E0D8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65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83A6C2-AB13-523C-86BB-C1D3636D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9AB722-5025-A8EC-ED0E-422C70E63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7B3BB2-38C4-FB65-F4E6-137E5290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977-A5BF-41D8-BB22-21E7E2DC33BA}" type="datetimeFigureOut">
              <a:rPr lang="it-IT" smtClean="0"/>
              <a:t>17/09/2024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AE02AD-D653-7A02-9F29-D5B1247D7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7FDE67-2C10-A711-8139-2C60018D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C765-17D8-466A-A272-378E9E0D8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97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463C7E-C180-3D93-3BE4-3785036DE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1D9F59-016B-FE9C-0289-7EBE22D66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430AF7-6615-ACBC-89D9-BCA042A9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977-A5BF-41D8-BB22-21E7E2DC33BA}" type="datetimeFigureOut">
              <a:rPr lang="it-IT" smtClean="0"/>
              <a:t>17/09/2024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50E518-5905-9946-6563-95BEB8E87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C22F55-7541-D2DB-6F98-0E53473B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C765-17D8-466A-A272-378E9E0D8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08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FF7F1D-A596-69CC-7696-C9F707C4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FB5D64-C3F1-3CF2-3977-A3F2942D7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215C8A0-6C3A-5D59-F787-2B058789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F620E4-6D83-DD45-F9F9-CB8FCB65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977-A5BF-41D8-BB22-21E7E2DC33BA}" type="datetimeFigureOut">
              <a:rPr lang="it-IT" smtClean="0"/>
              <a:t>17/09/2024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9A8BA4-237D-33D9-BDEB-234D8A4A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5C128B-39C1-1074-DE54-7A0767C9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C765-17D8-466A-A272-378E9E0D8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88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3D6819-EBD2-2D93-D6A2-42C34217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ADA141-9D09-2050-DFA5-B0B654ED6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5513B84-19E0-50C0-AFDB-C7FCD3B8E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F2FE74C-BB0A-D082-419D-B43278A63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D1A58B-A6B5-6268-C09A-C5C11260A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0496FCE-4157-135B-7598-DECEDFEF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977-A5BF-41D8-BB22-21E7E2DC33BA}" type="datetimeFigureOut">
              <a:rPr lang="it-IT" smtClean="0"/>
              <a:t>17/09/2024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3669EF0-0293-A0DB-48A2-EDACABEBF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7B19D8-41ED-5B91-F88E-9AD113F6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C765-17D8-466A-A272-378E9E0D8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49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B87192-1C88-E878-5CFD-1D7601C4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4720EAE-646C-0E66-8153-79018A419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977-A5BF-41D8-BB22-21E7E2DC33BA}" type="datetimeFigureOut">
              <a:rPr lang="it-IT" smtClean="0"/>
              <a:t>17/09/2024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84C096-C942-31D9-0C17-EDDA89CA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B4088E-2B11-0002-59B4-CAC4EC5D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C765-17D8-466A-A272-378E9E0D8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44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ECF40D3-BD46-4DB3-3700-3619C41E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977-A5BF-41D8-BB22-21E7E2DC33BA}" type="datetimeFigureOut">
              <a:rPr lang="it-IT" smtClean="0"/>
              <a:t>17/09/2024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D6FC9ED-3C5C-728F-AA43-480618D7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98323D-D918-66F3-4534-8628CF89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C765-17D8-466A-A272-378E9E0D8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9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1482B5-F314-52E1-91EA-762D4799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4535C4-D133-CB2C-12FC-42287069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74C4C0-7AFF-7B59-6AED-C49F0B8C4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7C3B99-9F1B-7A09-54AF-DD1120C6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977-A5BF-41D8-BB22-21E7E2DC33BA}" type="datetimeFigureOut">
              <a:rPr lang="it-IT" smtClean="0"/>
              <a:t>17/09/2024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780F59-2458-6D39-8F9B-545EF344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E69417-DBBD-6BA1-9EBF-CDF8F59A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C765-17D8-466A-A272-378E9E0D8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49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F4766D-4122-FD50-B92C-8D55FBAD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EF15423-54D1-72F3-AA98-1DBABBA53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1B8817-CB8A-7753-D09C-F584EBA67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F7E2D6-B7DE-C935-CB8D-BB0AB9E6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977-A5BF-41D8-BB22-21E7E2DC33BA}" type="datetimeFigureOut">
              <a:rPr lang="it-IT" smtClean="0"/>
              <a:t>17/09/2024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4DA690-B584-7AAE-076F-8B9B9070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1CE568-0E61-2D31-A0E3-182D4155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C765-17D8-466A-A272-378E9E0D8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89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1474EBF-4C4B-25F1-40B3-A5030780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1CDA3F-F64E-2E00-7218-ACF5DE39A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FF5C83-3E11-B351-9338-BD65CE5AB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1977-A5BF-41D8-BB22-21E7E2DC33BA}" type="datetimeFigureOut">
              <a:rPr lang="it-IT" smtClean="0"/>
              <a:t>17/09/2024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F631AC-C5B0-95C1-378C-C8EA7BB80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C65A73-C381-AAE5-F025-D6C49A137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EC765-17D8-466A-A272-378E9E0D83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07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B56E77-9DE4-ECBC-BE8A-AE2C4619B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890" y="5805900"/>
            <a:ext cx="1066256" cy="704376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DB1E626B-4B4F-349F-5036-01DE316B7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482" y="1556907"/>
            <a:ext cx="3722442" cy="2852487"/>
          </a:xfrm>
        </p:spPr>
        <p:txBody>
          <a:bodyPr>
            <a:normAutofit/>
          </a:bodyPr>
          <a:lstStyle/>
          <a:p>
            <a:r>
              <a:rPr lang="it-IT" sz="1800" b="1" dirty="0"/>
              <a:t>Dott. Agr. Lorenzo Razzi</a:t>
            </a:r>
            <a:br>
              <a:rPr lang="it-IT" sz="1800" dirty="0"/>
            </a:br>
            <a:br>
              <a:rPr lang="it-IT" sz="1800" dirty="0"/>
            </a:br>
            <a:r>
              <a:rPr lang="it-IT" sz="1800" dirty="0"/>
              <a:t>Dottore Agronomo, </a:t>
            </a:r>
            <a:br>
              <a:rPr lang="it-IT" sz="1800" dirty="0"/>
            </a:br>
            <a:r>
              <a:rPr lang="it-IT" sz="1800" dirty="0"/>
              <a:t>libero professionista</a:t>
            </a:r>
            <a:br>
              <a:rPr lang="it-IT" sz="1800" dirty="0"/>
            </a:br>
            <a:br>
              <a:rPr lang="it-IT" sz="1800" dirty="0"/>
            </a:br>
            <a:endParaRPr lang="it-IT" sz="18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9BC0C6-A3A1-9BF9-062E-BA55BECC35E8}"/>
              </a:ext>
            </a:extLst>
          </p:cNvPr>
          <p:cNvSpPr txBox="1"/>
          <p:nvPr/>
        </p:nvSpPr>
        <p:spPr>
          <a:xfrm>
            <a:off x="4938111" y="1924663"/>
            <a:ext cx="6654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Barlow Semi Condensed" panose="00000506000000000000" pitchFamily="2" charset="0"/>
            </a:endParaRPr>
          </a:p>
          <a:p>
            <a:pPr algn="ctr"/>
            <a:r>
              <a:rPr lang="it-IT" sz="2400" b="1" i="0" u="none" strike="noStrike" baseline="0" dirty="0">
                <a:solidFill>
                  <a:srgbClr val="000000"/>
                </a:solidFill>
                <a:latin typeface="Barlow Semi Condensed" panose="00000506000000000000" pitchFamily="2" charset="0"/>
              </a:rPr>
              <a:t> Esempi di digitalizzazione a servizio delle aziende agricole della filiera cerealicola biologica marchigiana 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Barlow Semi Condensed" panose="00000506000000000000" pitchFamily="2" charset="0"/>
            </a:endParaRPr>
          </a:p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Barlow Semi Condensed" panose="00000506000000000000" pitchFamily="2" charset="0"/>
              </a:rPr>
              <a:t> Seminario organizzato dal Consorzio Marche Biologiche nell’ambito del progetto Info </a:t>
            </a:r>
            <a:r>
              <a:rPr lang="it-IT" sz="1200" b="0" i="0" u="none" strike="noStrike" baseline="0" dirty="0" err="1">
                <a:solidFill>
                  <a:srgbClr val="000000"/>
                </a:solidFill>
                <a:latin typeface="Barlow Semi Condensed" panose="00000506000000000000" pitchFamily="2" charset="0"/>
              </a:rPr>
              <a:t>ConMarcheBio</a:t>
            </a:r>
            <a:r>
              <a:rPr lang="it-IT" sz="1200" b="0" i="0" u="none" strike="noStrike" baseline="0" dirty="0">
                <a:solidFill>
                  <a:srgbClr val="000000"/>
                </a:solidFill>
                <a:latin typeface="Barlow Semi Condensed" panose="00000506000000000000" pitchFamily="2" charset="0"/>
              </a:rPr>
              <a:t>, ai sensi del PSR Marche, Sottomisura 1.2. – Trasferimento di conoscenze ed azioni di informazione, Operazione A “Azioni informative relative al miglioramento economico delle aziende agricole e forestali” – ID 68579. </a:t>
            </a:r>
            <a:endParaRPr lang="it-IT" sz="1200" b="1" dirty="0">
              <a:latin typeface="+mj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09AE8DA-39BD-BBD5-BAD6-5014ED56B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63" y="5918992"/>
            <a:ext cx="6116320" cy="5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9;p1">
            <a:extLst>
              <a:ext uri="{FF2B5EF4-FFF2-40B4-BE49-F238E27FC236}">
                <a16:creationId xmlns:a16="http://schemas.microsoft.com/office/drawing/2014/main" id="{A9C7D03D-34B2-AD17-09B8-DD20310164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5863" y="495069"/>
            <a:ext cx="2337225" cy="93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89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C9AAD3-1218-2E9D-62C4-8DC7ED7C0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B0E0A5-5612-EAEE-C9CA-F2751C116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1CF2B624-05F2-53AF-AF32-CA9D887F1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7E2C081-DA90-E846-E490-2E9AE4288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365CF7D1-91C7-294F-13D4-59495FAD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7F53F6-B3F6-9805-4ADD-B8432D748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758DD75-9660-511C-BBCB-17025E766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" y="243281"/>
            <a:ext cx="971385" cy="64460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36824C-C9B7-7509-2A56-2165D79F7174}"/>
              </a:ext>
            </a:extLst>
          </p:cNvPr>
          <p:cNvSpPr txBox="1"/>
          <p:nvPr/>
        </p:nvSpPr>
        <p:spPr>
          <a:xfrm>
            <a:off x="438912" y="1086680"/>
            <a:ext cx="5077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500" b="1" dirty="0">
                <a:latin typeface="+mj-lt"/>
              </a:rPr>
              <a:t>SI-RIPARTE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763B0DB-5767-9427-A6EA-58A9765109FC}"/>
              </a:ext>
            </a:extLst>
          </p:cNvPr>
          <p:cNvSpPr txBox="1"/>
          <p:nvPr/>
        </p:nvSpPr>
        <p:spPr>
          <a:xfrm>
            <a:off x="438912" y="2411990"/>
            <a:ext cx="1041501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300" dirty="0">
                <a:latin typeface="+mj-lt"/>
              </a:rPr>
              <a:t>Il progetto </a:t>
            </a:r>
            <a:r>
              <a:rPr lang="it-IT" sz="2300" b="1" dirty="0">
                <a:latin typeface="+mj-lt"/>
              </a:rPr>
              <a:t>SI-RIPARTE</a:t>
            </a:r>
            <a:r>
              <a:rPr lang="it-IT" sz="2300" dirty="0">
                <a:latin typeface="+mj-lt"/>
              </a:rPr>
              <a:t> è prioritariamente incentrato sull’</a:t>
            </a:r>
            <a:r>
              <a:rPr lang="it-IT" sz="2300" u="sng" dirty="0">
                <a:latin typeface="+mj-lt"/>
              </a:rPr>
              <a:t>azienda agricola biologica di piccole-medie dimensioni</a:t>
            </a:r>
            <a:r>
              <a:rPr lang="it-IT" sz="2300" dirty="0">
                <a:latin typeface="+mj-lt"/>
              </a:rPr>
              <a:t>, </a:t>
            </a:r>
            <a:r>
              <a:rPr lang="it-IT" sz="2300" b="1" dirty="0">
                <a:latin typeface="+mj-lt"/>
              </a:rPr>
              <a:t>con l’obiettivo di migliorare la gestione economica e ambientale dell’azienda e assicurare la qualità delle produzioni, </a:t>
            </a:r>
            <a:r>
              <a:rPr lang="it-IT" sz="2300" dirty="0">
                <a:highlight>
                  <a:srgbClr val="FFFF00"/>
                </a:highlight>
                <a:latin typeface="+mj-lt"/>
              </a:rPr>
              <a:t>cercando di superare quegli ostacoli strutturali che impediscono alle aziende marchigiane di iniziare la propria transizione digitale.</a:t>
            </a:r>
          </a:p>
        </p:txBody>
      </p:sp>
    </p:spTree>
    <p:extLst>
      <p:ext uri="{BB962C8B-B14F-4D97-AF65-F5344CB8AC3E}">
        <p14:creationId xmlns:p14="http://schemas.microsoft.com/office/powerpoint/2010/main" val="191959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5D4284-118B-DC81-AEE8-750686CD1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6A4DDC-3049-4FEA-B9FF-CBCF8B277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509" y="548417"/>
            <a:ext cx="7491158" cy="5761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BCB2CF-F2CE-43B5-93CB-386479577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548418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68A941-4039-4496-9008-274182DF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2529926"/>
            <a:ext cx="3704425" cy="182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8B897E-FBB2-4D71-AA1C-3C4DA4A2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4214" y="4441273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C1102E-FD9E-60F1-779C-3AE7A0C87970}"/>
              </a:ext>
            </a:extLst>
          </p:cNvPr>
          <p:cNvSpPr txBox="1"/>
          <p:nvPr/>
        </p:nvSpPr>
        <p:spPr>
          <a:xfrm>
            <a:off x="711298" y="1589776"/>
            <a:ext cx="704521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+mj-lt"/>
              </a:rPr>
              <a:t>Il progetto prevede lo sviluppo e la prova in ambiente operativo di un sistema innovativo per la </a:t>
            </a:r>
            <a:r>
              <a:rPr lang="it-IT" sz="2400" b="1" dirty="0">
                <a:latin typeface="+mj-lt"/>
              </a:rPr>
              <a:t>digitalizzazione rapida ed economica delle aziende</a:t>
            </a:r>
            <a:r>
              <a:rPr lang="it-IT" sz="2400" dirty="0">
                <a:latin typeface="+mj-lt"/>
              </a:rPr>
              <a:t>, che permette di </a:t>
            </a:r>
            <a:r>
              <a:rPr lang="it-IT" sz="2400" b="1" dirty="0">
                <a:latin typeface="+mj-lt"/>
              </a:rPr>
              <a:t>facilitare </a:t>
            </a:r>
            <a:r>
              <a:rPr lang="it-IT" sz="2400" b="1" dirty="0">
                <a:highlight>
                  <a:srgbClr val="FFFF00"/>
                </a:highlight>
                <a:latin typeface="+mj-lt"/>
              </a:rPr>
              <a:t>il caricamento dei dati all’interno del software tramite dispositivi a bassa interazione dell’utente, adatto per </a:t>
            </a:r>
            <a:r>
              <a:rPr lang="it-IT" sz="2400" b="1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 imprenditori “non nativi digitali” </a:t>
            </a:r>
            <a:endParaRPr lang="it-IT" sz="2400" b="1" dirty="0">
              <a:highlight>
                <a:srgbClr val="FFFF00"/>
              </a:highlight>
              <a:latin typeface="+mj-lt"/>
            </a:endParaRPr>
          </a:p>
          <a:p>
            <a:endParaRPr lang="it-IT" sz="2400" dirty="0">
              <a:latin typeface="+mj-lt"/>
            </a:endParaRPr>
          </a:p>
          <a:p>
            <a:r>
              <a:rPr lang="it-IT" sz="2400" dirty="0">
                <a:latin typeface="+mj-lt"/>
              </a:rPr>
              <a:t>In foto, </a:t>
            </a:r>
            <a:r>
              <a:rPr lang="it-IT" sz="2400" b="1" dirty="0">
                <a:latin typeface="+mj-lt"/>
              </a:rPr>
              <a:t>apposizione sui macchinari di dispositivi in grado di geo-referenziare e registrare le varie operazioni condotte in campagna. </a:t>
            </a:r>
            <a:endParaRPr lang="it-IT" sz="2400" b="1" dirty="0"/>
          </a:p>
        </p:txBody>
      </p:sp>
      <p:pic>
        <p:nvPicPr>
          <p:cNvPr id="8" name="Immagine 7" descr="Immagine che contiene aria aperta, calzature, vestiti, persona&#10;&#10;Descrizione generata automaticamente">
            <a:extLst>
              <a:ext uri="{FF2B5EF4-FFF2-40B4-BE49-F238E27FC236}">
                <a16:creationId xmlns:a16="http://schemas.microsoft.com/office/drawing/2014/main" id="{16FADFD1-6BB2-7C57-56FD-0DD9079E8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1" b="7526"/>
          <a:stretch/>
        </p:blipFill>
        <p:spPr>
          <a:xfrm rot="5400000">
            <a:off x="6998129" y="1576787"/>
            <a:ext cx="5761164" cy="370442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1286912-2C90-6958-AD32-5B6257004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852" y="5566866"/>
            <a:ext cx="813664" cy="539943"/>
          </a:xfrm>
          <a:prstGeom prst="rect">
            <a:avLst/>
          </a:prstGeom>
        </p:spPr>
      </p:pic>
      <p:pic>
        <p:nvPicPr>
          <p:cNvPr id="12" name="Google Shape;89;p1">
            <a:extLst>
              <a:ext uri="{FF2B5EF4-FFF2-40B4-BE49-F238E27FC236}">
                <a16:creationId xmlns:a16="http://schemas.microsoft.com/office/drawing/2014/main" id="{29DF5227-12CB-B21F-6B79-A2895A4FBED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5009" y="751191"/>
            <a:ext cx="1935686" cy="820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11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8FCAC-4BE2-6875-876F-3775F80DE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644CB04-0195-8570-3201-899A395BB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E3728B-51FE-6566-ABE0-3FCBD0E6C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C077638-9D17-F07C-9BAA-49477FCB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C0F63B3-EE7D-A938-0879-15E203988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040" y="6202390"/>
            <a:ext cx="813664" cy="539943"/>
          </a:xfrm>
          <a:prstGeom prst="rect">
            <a:avLst/>
          </a:prstGeom>
        </p:spPr>
      </p:pic>
      <p:pic>
        <p:nvPicPr>
          <p:cNvPr id="2050" name="Immagine 4" descr="Immagine che contiene aria aperta, cavo, cartello, batteria&#10;&#10;Descrizione generata automaticamente">
            <a:extLst>
              <a:ext uri="{FF2B5EF4-FFF2-40B4-BE49-F238E27FC236}">
                <a16:creationId xmlns:a16="http://schemas.microsoft.com/office/drawing/2014/main" id="{0C7D1F1E-8A41-011F-66C0-7F39E668E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29" y="638175"/>
            <a:ext cx="1660525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magine 3" descr="Immagine che contiene aria aperta, albero, cielo, costruzione&#10;&#10;Descrizione generata automaticamente">
            <a:extLst>
              <a:ext uri="{FF2B5EF4-FFF2-40B4-BE49-F238E27FC236}">
                <a16:creationId xmlns:a16="http://schemas.microsoft.com/office/drawing/2014/main" id="{93FFF7B0-1AA0-D0D5-AFDB-8246209CD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590" y="676275"/>
            <a:ext cx="2597150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D504D63-1ED8-A524-FF04-E1559D318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2758743-BE8A-64F2-1B0A-18EDBA640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97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 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B1238D7-35D7-1269-9085-C77ACACEA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240" y="6168395"/>
            <a:ext cx="21352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32B4488-EAAC-642E-3EC5-CCD697F22A70}"/>
              </a:ext>
            </a:extLst>
          </p:cNvPr>
          <p:cNvSpPr txBox="1"/>
          <p:nvPr/>
        </p:nvSpPr>
        <p:spPr>
          <a:xfrm>
            <a:off x="2175619" y="3937181"/>
            <a:ext cx="88182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it-IT" sz="1800" dirty="0"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A sinistra si può vedere </a:t>
            </a:r>
            <a:r>
              <a:rPr lang="it-IT" sz="1800" b="1" dirty="0"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il sistema </a:t>
            </a:r>
            <a:r>
              <a:rPr lang="it-IT" sz="1800" dirty="0"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alla base del progetto SI-RIPARTE che </a:t>
            </a:r>
            <a:r>
              <a:rPr lang="it-IT" sz="1800" b="1" dirty="0"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consente di acquisire in tempo reale i dati relativi alla posizione del trattore e la sua velocità unitamente all’attrezzo collegato. </a:t>
            </a:r>
          </a:p>
          <a:p>
            <a:pPr algn="just" fontAlgn="base"/>
            <a:r>
              <a:rPr lang="it-IT" sz="1800" dirty="0"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A destra si può vedere un attrezzo equipaggiato con un </a:t>
            </a:r>
            <a:r>
              <a:rPr lang="it-IT" sz="1800" b="1" dirty="0"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“beacon BLE” </a:t>
            </a:r>
            <a:r>
              <a:rPr lang="it-IT" sz="1800" dirty="0"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che trasmette un codice univoco; tale codice consente di associare l’attrezzo al trattore senza necessità di collegamenti</a:t>
            </a:r>
            <a:r>
              <a:rPr lang="it-IT" sz="1800" b="1" dirty="0"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. Il sistema è applicabile su qualsiasi tipologia di trattore e/o attrezzo. </a:t>
            </a:r>
            <a:endParaRPr lang="it-IT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Google Shape;89;p1">
            <a:extLst>
              <a:ext uri="{FF2B5EF4-FFF2-40B4-BE49-F238E27FC236}">
                <a16:creationId xmlns:a16="http://schemas.microsoft.com/office/drawing/2014/main" id="{58C29BF1-BE0B-272D-625F-87A67D1024C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63068" y="466699"/>
            <a:ext cx="2337225" cy="93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55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8FCAC-4BE2-6875-876F-3775F80DE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644CB04-0195-8570-3201-899A395BB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E3728B-51FE-6566-ABE0-3FCBD0E6C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C077638-9D17-F07C-9BAA-49477FCB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C0F63B3-EE7D-A938-0879-15E203988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040" y="6202390"/>
            <a:ext cx="813664" cy="539943"/>
          </a:xfrm>
          <a:prstGeom prst="rect">
            <a:avLst/>
          </a:prstGeom>
        </p:spPr>
      </p:pic>
      <p:pic>
        <p:nvPicPr>
          <p:cNvPr id="3" name="Google Shape;89;p1">
            <a:extLst>
              <a:ext uri="{FF2B5EF4-FFF2-40B4-BE49-F238E27FC236}">
                <a16:creationId xmlns:a16="http://schemas.microsoft.com/office/drawing/2014/main" id="{717AEED6-B5B2-358E-181B-3677EB8C67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6207" y="308647"/>
            <a:ext cx="2337225" cy="9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FD7C17-A14E-313C-82EC-0B8DB280BC64}"/>
              </a:ext>
            </a:extLst>
          </p:cNvPr>
          <p:cNvSpPr txBox="1"/>
          <p:nvPr/>
        </p:nvSpPr>
        <p:spPr>
          <a:xfrm>
            <a:off x="1313793" y="1747520"/>
            <a:ext cx="98114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200" dirty="0">
                <a:latin typeface="+mj-lt"/>
              </a:rPr>
              <a:t>Il prototipo di sistema per la digitalizzazione verrà </a:t>
            </a:r>
            <a:r>
              <a:rPr lang="it-IT" sz="2200" b="1" dirty="0">
                <a:latin typeface="+mj-lt"/>
              </a:rPr>
              <a:t>costruito appositamente per aderire alle esigenze delle aziende</a:t>
            </a:r>
            <a:r>
              <a:rPr lang="it-IT" sz="2200" dirty="0">
                <a:latin typeface="+mj-lt"/>
              </a:rPr>
              <a:t> che spesso utilizzano mezzi agricoli relativamente datati</a:t>
            </a:r>
          </a:p>
          <a:p>
            <a:pPr marL="457200" indent="-457200">
              <a:buFont typeface="+mj-lt"/>
              <a:buAutoNum type="arabicPeriod"/>
            </a:pPr>
            <a:endParaRPr lang="it-IT" sz="22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200" dirty="0">
                <a:latin typeface="+mj-lt"/>
              </a:rPr>
              <a:t>Il sistema sarà integrato con un sistema di supporto </a:t>
            </a:r>
            <a:r>
              <a:rPr lang="it-IT" sz="2200">
                <a:latin typeface="+mj-lt"/>
              </a:rPr>
              <a:t>alle decisioni (</a:t>
            </a:r>
            <a:r>
              <a:rPr lang="it-IT" sz="2200" dirty="0">
                <a:latin typeface="+mj-lt"/>
              </a:rPr>
              <a:t>DSS) e provvederà ad un aggiornamento automatico dei </a:t>
            </a:r>
            <a:r>
              <a:rPr lang="it-IT" sz="2200" b="1" dirty="0">
                <a:latin typeface="+mj-lt"/>
              </a:rPr>
              <a:t>registri aziendali in conformità alla normativa </a:t>
            </a:r>
            <a:r>
              <a:rPr lang="it-IT" sz="2200" dirty="0">
                <a:latin typeface="+mj-lt"/>
              </a:rPr>
              <a:t>biologica e ai futuri nuovi regolamenti</a:t>
            </a:r>
          </a:p>
          <a:p>
            <a:pPr marL="457200" indent="-457200">
              <a:buFont typeface="+mj-lt"/>
              <a:buAutoNum type="arabicPeriod"/>
            </a:pPr>
            <a:endParaRPr lang="it-IT" sz="22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200" dirty="0">
                <a:latin typeface="+mj-lt"/>
              </a:rPr>
              <a:t>Il sistema punta ad essere </a:t>
            </a:r>
            <a:r>
              <a:rPr lang="it-IT" sz="2200" b="1" dirty="0">
                <a:latin typeface="+mj-lt"/>
              </a:rPr>
              <a:t>economicamente accessibile</a:t>
            </a:r>
            <a:r>
              <a:rPr lang="it-IT" sz="2200" dirty="0">
                <a:latin typeface="+mj-lt"/>
              </a:rPr>
              <a:t> nella speranza che, in un futuro prossimo, venga adottato su larga scala</a:t>
            </a:r>
            <a:br>
              <a:rPr lang="it-IT" sz="2500" dirty="0">
                <a:latin typeface="+mj-lt"/>
              </a:rPr>
            </a:br>
            <a:br>
              <a:rPr lang="it-IT" dirty="0">
                <a:latin typeface="+mj-lt"/>
              </a:rPr>
            </a:br>
            <a:br>
              <a:rPr lang="it-IT" dirty="0">
                <a:latin typeface="+mj-lt"/>
              </a:rPr>
            </a:br>
            <a:endParaRPr lang="it-IT" sz="3000" b="1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9405F2-9D06-9EE2-7DF1-31722A6FB601}"/>
              </a:ext>
            </a:extLst>
          </p:cNvPr>
          <p:cNvSpPr txBox="1"/>
          <p:nvPr/>
        </p:nvSpPr>
        <p:spPr>
          <a:xfrm>
            <a:off x="3046476" y="5305262"/>
            <a:ext cx="6096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500" b="1" dirty="0">
                <a:latin typeface="+mj-lt"/>
              </a:rPr>
              <a:t>RIPARTIAMO con SI-RIPARTE!</a:t>
            </a:r>
            <a:endParaRPr lang="it-IT" sz="3500" dirty="0"/>
          </a:p>
        </p:txBody>
      </p:sp>
    </p:spTree>
    <p:extLst>
      <p:ext uri="{BB962C8B-B14F-4D97-AF65-F5344CB8AC3E}">
        <p14:creationId xmlns:p14="http://schemas.microsoft.com/office/powerpoint/2010/main" val="166843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524E9777-DF7E-45E5-B387-86C306DA6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110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335D5A6-AB7A-4677-8D44-034515D66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4757" y="703666"/>
            <a:ext cx="7168911" cy="563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47E71A1-7F1F-4500-369D-3B97B3AC2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19" y="1000411"/>
            <a:ext cx="2121408" cy="1407754"/>
          </a:xfrm>
          <a:prstGeom prst="rect">
            <a:avLst/>
          </a:prstGeom>
        </p:spPr>
      </p:pic>
      <p:pic>
        <p:nvPicPr>
          <p:cNvPr id="7" name="Google Shape;89;p1">
            <a:extLst>
              <a:ext uri="{FF2B5EF4-FFF2-40B4-BE49-F238E27FC236}">
                <a16:creationId xmlns:a16="http://schemas.microsoft.com/office/drawing/2014/main" id="{D541B66D-D688-33C8-8D63-B5663EFBF0F9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9620689" y="1283128"/>
            <a:ext cx="2242702" cy="927904"/>
          </a:xfrm>
          <a:prstGeom prst="rect">
            <a:avLst/>
          </a:prstGeom>
          <a:noFill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F2A0EDB-D5CB-30FB-DE73-3AC392F6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826" y="5399538"/>
            <a:ext cx="6680148" cy="651314"/>
          </a:xfrm>
          <a:prstGeom prst="rect">
            <a:avLst/>
          </a:prstGeom>
          <a:noFill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B05925-81DB-D390-F133-015313833AB8}"/>
              </a:ext>
            </a:extLst>
          </p:cNvPr>
          <p:cNvSpPr txBox="1"/>
          <p:nvPr/>
        </p:nvSpPr>
        <p:spPr>
          <a:xfrm>
            <a:off x="420648" y="2316738"/>
            <a:ext cx="4384109" cy="3023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Consorzio Marche Biologiche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Via Strada </a:t>
            </a:r>
            <a:r>
              <a:rPr lang="en-US" dirty="0" err="1">
                <a:latin typeface="+mj-lt"/>
              </a:rPr>
              <a:t>delle</a:t>
            </a:r>
            <a:r>
              <a:rPr lang="en-US" dirty="0">
                <a:latin typeface="+mj-lt"/>
              </a:rPr>
              <a:t> Valli, 21 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61030 Isola del Piano (PU)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err="1">
                <a:latin typeface="+mj-lt"/>
              </a:rPr>
              <a:t>Telefono</a:t>
            </a:r>
            <a:r>
              <a:rPr lang="en-US" dirty="0">
                <a:latin typeface="+mj-lt"/>
              </a:rPr>
              <a:t> 0721-1748600 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E-mail segreteria@conmarchebio.it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7ACDF3C-6EBA-C2B5-D91F-7CC653FCFD66}"/>
              </a:ext>
            </a:extLst>
          </p:cNvPr>
          <p:cNvSpPr/>
          <p:nvPr/>
        </p:nvSpPr>
        <p:spPr>
          <a:xfrm>
            <a:off x="6582150" y="3282348"/>
            <a:ext cx="3639746" cy="1092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0" i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Grazie</a:t>
            </a:r>
            <a:r>
              <a:rPr lang="en-US" sz="3600" b="0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per </a:t>
            </a:r>
            <a:r>
              <a:rPr lang="en-US" sz="3600" b="0" i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l’attenzione</a:t>
            </a:r>
            <a:r>
              <a:rPr lang="en-US" sz="3600" b="0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9721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395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Arial</vt:lpstr>
      <vt:lpstr>Barlow Semi Condensed</vt:lpstr>
      <vt:lpstr>Calibri</vt:lpstr>
      <vt:lpstr>Calibri Light</vt:lpstr>
      <vt:lpstr>Gill Sans MT</vt:lpstr>
      <vt:lpstr>Times New Roman</vt:lpstr>
      <vt:lpstr>Wingdings</vt:lpstr>
      <vt:lpstr>Tema di Office</vt:lpstr>
      <vt:lpstr>Dott. Agr. Lorenzo Razzi  Dottore Agronomo,  libero professionista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Montebello Cooperativa Agrobiologica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Grani e paste: origine, processi e proprietà. Tra falsi miti e reali benefici, per una spesa consapevole</dc:title>
  <dc:creator>Luisa  Cecarini</dc:creator>
  <cp:lastModifiedBy>Francesco Torriani</cp:lastModifiedBy>
  <cp:revision>32</cp:revision>
  <dcterms:created xsi:type="dcterms:W3CDTF">2023-07-06T10:15:56Z</dcterms:created>
  <dcterms:modified xsi:type="dcterms:W3CDTF">2024-09-17T07:34:11Z</dcterms:modified>
</cp:coreProperties>
</file>